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73" r:id="rId5"/>
    <p:sldId id="258" r:id="rId6"/>
    <p:sldId id="281" r:id="rId7"/>
    <p:sldId id="268" r:id="rId8"/>
    <p:sldId id="260" r:id="rId9"/>
    <p:sldId id="279" r:id="rId10"/>
    <p:sldId id="280" r:id="rId11"/>
    <p:sldId id="278" r:id="rId12"/>
    <p:sldId id="269" r:id="rId13"/>
    <p:sldId id="284" r:id="rId14"/>
    <p:sldId id="285" r:id="rId15"/>
    <p:sldId id="286" r:id="rId16"/>
    <p:sldId id="270" r:id="rId17"/>
    <p:sldId id="264" r:id="rId18"/>
  </p:sldIdLst>
  <p:sldSz cx="12192000" cy="6858000"/>
  <p:notesSz cx="6858000" cy="9144000"/>
  <p:embeddedFontLst>
    <p:embeddedFont>
      <p:font typeface="IM혜민 Regular" panose="02020503000000000000" pitchFamily="18" charset="-127"/>
      <p:regular r:id="rId19"/>
    </p:embeddedFont>
    <p:embeddedFont>
      <p:font typeface="KoPub돋움체 Bold" panose="02020603020101020101" pitchFamily="18" charset="-127"/>
      <p:regular r:id="rId20"/>
    </p:embeddedFont>
    <p:embeddedFont>
      <p:font typeface="KoPub돋움체 Light" panose="02020603020101020101" pitchFamily="18" charset="-127"/>
      <p:regular r:id="rId21"/>
    </p:embeddedFont>
    <p:embeddedFont>
      <p:font typeface="KoPub돋움체 Medium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E79D963-0D14-4BFE-A19C-06AAE8849BE6}">
          <p14:sldIdLst>
            <p14:sldId id="256"/>
            <p14:sldId id="257"/>
            <p14:sldId id="267"/>
            <p14:sldId id="273"/>
            <p14:sldId id="258"/>
            <p14:sldId id="281"/>
            <p14:sldId id="268"/>
            <p14:sldId id="260"/>
            <p14:sldId id="279"/>
            <p14:sldId id="280"/>
            <p14:sldId id="278"/>
            <p14:sldId id="269"/>
            <p14:sldId id="284"/>
            <p14:sldId id="285"/>
            <p14:sldId id="286"/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3997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7" pos="3273" userDrawn="1">
          <p15:clr>
            <a:srgbClr val="A4A3A4"/>
          </p15:clr>
        </p15:guide>
        <p15:guide id="8" pos="4407" userDrawn="1">
          <p15:clr>
            <a:srgbClr val="A4A3A4"/>
          </p15:clr>
        </p15:guide>
        <p15:guide id="9" pos="1300" userDrawn="1">
          <p15:clr>
            <a:srgbClr val="A4A3A4"/>
          </p15:clr>
        </p15:guide>
        <p15:guide id="10" orient="horz" pos="23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687"/>
    <a:srgbClr val="D5ECF9"/>
    <a:srgbClr val="7DADC7"/>
    <a:srgbClr val="3891E2"/>
    <a:srgbClr val="1263BF"/>
    <a:srgbClr val="FFFFFF"/>
    <a:srgbClr val="1572D9"/>
    <a:srgbClr val="0E5AB0"/>
    <a:srgbClr val="0D5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46" y="62"/>
      </p:cViewPr>
      <p:guideLst>
        <p:guide orient="horz" pos="2160"/>
        <p:guide pos="3840"/>
        <p:guide pos="7469"/>
        <p:guide pos="211"/>
        <p:guide orient="horz" pos="3997"/>
        <p:guide orient="horz" pos="504"/>
        <p:guide pos="3273"/>
        <p:guide pos="4407"/>
        <p:guide pos="1300"/>
        <p:guide orient="horz" pos="23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CFF3B-7130-4051-88DA-0FA4B5D1B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23C363-C9EC-49A9-BE50-5BF3FA6CB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26F08-6D0E-4F22-9A91-0C604A38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768EA-95C4-4322-843B-F9AB6C74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9E905-F19E-4DAE-8F14-004C5068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8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FBFD9-5B66-4BFB-9F04-E973EB75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5242F-2245-448B-95E4-E10073C3E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BD5A1-A35F-4E32-94CE-41368504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8EF7B-5CE0-4DA5-96A8-A618796E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623D-0B8D-445C-AB44-5BA7BB7B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0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62C7C3-A606-4297-9118-A07877888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69FC9-D957-4FF7-A170-A62FC1258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4E81B-170A-45B3-98A2-01A4D3E8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BEF70-27B8-4792-8C02-E4B6CA05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A21AA-94C5-4BEB-B6FA-962C20CC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5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D28C-E760-4ED7-9A75-9FE9CC7F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0268E-D77A-4746-8E54-CE41942E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22CED-F994-43FE-BE4C-9FDEAACC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E8EB6-E714-4134-9FD5-73540679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AACC2-98EA-475B-B19E-35CD610C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6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2E077-5C72-4F39-A58F-768B5108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F30FD-BA67-44FA-BAE9-35DCF7657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FE2A1-A1ED-443D-AD89-1049B12B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8EFABD-FF25-44A6-922B-B1CF6594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D12D7-B5BD-4940-9F80-7529E7BA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4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C40BB-3D63-4A46-BF9E-BBD72DDC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734EB-E1BA-49BA-AD3A-08CE64203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E647B-6BA9-405B-A702-F68013A30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7A7103-0353-4827-9592-8936CD91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AACF94-0F9C-4A7A-8DD0-992C6CF5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EF13DC-28BF-4D0A-9FE8-74A443D0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70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84D27-7DF9-4657-8A86-234870BF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592D4-83AC-494B-83A6-752810BC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17503-98F1-4C9D-BAF1-EC884EE6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9967F9-0576-4BC8-8BC9-622D9556D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409EC8-433B-4793-A204-E50F20124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A2B59-9AB9-4239-AF42-681BA2E8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FDA3-A024-4BED-AE3B-260C8477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0966B2-FB03-40C4-AD3E-415466DC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7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B7737-BB44-49D5-9CBB-36F88DAF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B8F30B-9438-43E5-A993-68DFC216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B5A480-89AD-4692-8AD6-AE0A9940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651DC4-651E-4AA4-B782-D1D236BA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7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47F42-0346-444B-8CBD-F6436273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1B195C-1841-4AF1-9AA3-546F3077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C98CE-F111-4E0F-A115-2BF9D049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02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186A-74F2-45DC-ADFD-E27DC21E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17F5D-F5B9-4216-9EA0-63EBFBA2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285DE5-16E7-4B7C-AE4D-26F14160E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954B10-4E34-43EB-9F75-F705E269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5EE5C0-71AC-4B4B-AEBE-27136A88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5EE8A-0F66-4E93-9ACF-33795AD4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8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D9058-2352-4488-8897-71C21247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40973F-C120-446A-8313-7D5DC5F2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E06412-C919-4B3E-80A4-1CFF76B90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62C65-477D-4340-BB23-5AB2ED5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BEEC4B-C3CE-4E82-919C-E840227F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11222-B991-4C5C-89C4-26EBE4F8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9BAF27-2137-43CB-8F7D-7236534C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871FAB-6BF2-457F-BE44-35147637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20C7F-E4E2-45CB-BD3B-3BF71B13F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65E73-4510-4E18-B439-2A66F559A8EE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302FF-CC5C-46D3-9D14-490DEA495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1489C-2255-4A68-B108-09B1BB688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E3D3-6C88-4C1C-B9EB-1188154F5E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489020" y="1757771"/>
            <a:ext cx="5285433" cy="149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sz="4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  <a:endParaRPr lang="en-US" altLang="ko-KR" sz="4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배리어프리</a:t>
            </a:r>
            <a:r>
              <a:rPr lang="ko-KR" altLang="en-US" sz="20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키오스크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220BBC-65E8-4931-B37E-227B1A168689}"/>
              </a:ext>
            </a:extLst>
          </p:cNvPr>
          <p:cNvSpPr/>
          <p:nvPr/>
        </p:nvSpPr>
        <p:spPr>
          <a:xfrm>
            <a:off x="3131736" y="4797393"/>
            <a:ext cx="2232408" cy="149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201711385 </a:t>
            </a:r>
            <a:r>
              <a:rPr lang="ko-KR" altLang="en-US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김지훈</a:t>
            </a:r>
          </a:p>
          <a:p>
            <a:pPr algn="ctr"/>
            <a:r>
              <a:rPr lang="en-US" altLang="ko-KR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201411649 </a:t>
            </a:r>
            <a:r>
              <a:rPr lang="ko-KR" altLang="en-US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김진우</a:t>
            </a:r>
          </a:p>
          <a:p>
            <a:pPr algn="ctr"/>
            <a:r>
              <a:rPr lang="en-US" altLang="ko-KR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201711326 </a:t>
            </a:r>
            <a:r>
              <a:rPr lang="ko-KR" altLang="en-US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이기천</a:t>
            </a:r>
            <a:endParaRPr lang="ko-KR" altLang="en-US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201711345 </a:t>
            </a:r>
            <a:r>
              <a:rPr lang="ko-KR" altLang="en-US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정우수</a:t>
            </a:r>
            <a:endParaRPr lang="ko-KR" altLang="en-US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6400800" y="398584"/>
            <a:ext cx="5424100" cy="6060832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68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68535CE-6328-4D6A-A70C-C944CE36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946" y="2015233"/>
            <a:ext cx="7470664" cy="45782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786BD9-4CEE-405E-A3C5-55FF0B1C5F34}"/>
              </a:ext>
            </a:extLst>
          </p:cNvPr>
          <p:cNvSpPr txBox="1"/>
          <p:nvPr/>
        </p:nvSpPr>
        <p:spPr>
          <a:xfrm>
            <a:off x="334963" y="4958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4A12B-2E8F-4DAD-B133-0B63F77A53DC}"/>
              </a:ext>
            </a:extLst>
          </p:cNvPr>
          <p:cNvSpPr txBox="1"/>
          <p:nvPr/>
        </p:nvSpPr>
        <p:spPr>
          <a:xfrm>
            <a:off x="335271" y="939419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F0A36-F629-471D-806A-58C8F87C3B72}"/>
              </a:ext>
            </a:extLst>
          </p:cNvPr>
          <p:cNvSpPr txBox="1"/>
          <p:nvPr/>
        </p:nvSpPr>
        <p:spPr>
          <a:xfrm>
            <a:off x="329988" y="13679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0AEAB-5639-46C4-A2DB-F63388FE0C2C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06FD06-85FF-4A84-B038-8F7826FF1987}"/>
              </a:ext>
            </a:extLst>
          </p:cNvPr>
          <p:cNvSpPr/>
          <p:nvPr/>
        </p:nvSpPr>
        <p:spPr>
          <a:xfrm>
            <a:off x="2791605" y="699056"/>
            <a:ext cx="5412327" cy="1390087"/>
          </a:xfrm>
          <a:prstGeom prst="roundRect">
            <a:avLst>
              <a:gd name="adj" fmla="val 2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0B4687"/>
                </a:solidFill>
              </a:rPr>
              <a:t>총 </a:t>
            </a:r>
            <a:r>
              <a:rPr lang="en-US" altLang="ko-KR" b="1" dirty="0">
                <a:solidFill>
                  <a:srgbClr val="0B4687"/>
                </a:solidFill>
              </a:rPr>
              <a:t>3</a:t>
            </a:r>
            <a:r>
              <a:rPr lang="ko-KR" altLang="en-US" b="1" dirty="0">
                <a:solidFill>
                  <a:srgbClr val="0B4687"/>
                </a:solidFill>
              </a:rPr>
              <a:t>차례에 걸쳐 고객 인터뷰 진행</a:t>
            </a:r>
            <a:endParaRPr lang="en-US" altLang="ko-KR" b="1" dirty="0">
              <a:solidFill>
                <a:srgbClr val="0B4687"/>
              </a:solidFill>
            </a:endParaRPr>
          </a:p>
          <a:p>
            <a:r>
              <a:rPr lang="en-US" altLang="ko-KR" sz="900" b="1" dirty="0">
                <a:solidFill>
                  <a:srgbClr val="0B4687"/>
                </a:solidFill>
              </a:rPr>
              <a:t> </a:t>
            </a: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장애인 고객 </a:t>
            </a:r>
            <a:r>
              <a:rPr lang="en-US" altLang="ko-KR" sz="1400" dirty="0">
                <a:solidFill>
                  <a:srgbClr val="0B4687"/>
                </a:solidFill>
              </a:rPr>
              <a:t>15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비장애인 고객 </a:t>
            </a:r>
            <a:r>
              <a:rPr lang="en-US" altLang="ko-KR" sz="1400" dirty="0">
                <a:solidFill>
                  <a:srgbClr val="0B4687"/>
                </a:solidFill>
              </a:rPr>
              <a:t>35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키오스크 사용 </a:t>
            </a:r>
            <a:r>
              <a:rPr lang="ko-KR" altLang="en-US" sz="1400" dirty="0" err="1">
                <a:solidFill>
                  <a:srgbClr val="0B4687"/>
                </a:solidFill>
              </a:rPr>
              <a:t>업장</a:t>
            </a:r>
            <a:r>
              <a:rPr lang="ko-KR" altLang="en-US" sz="1400" dirty="0">
                <a:solidFill>
                  <a:srgbClr val="0B4687"/>
                </a:solidFill>
              </a:rPr>
              <a:t> </a:t>
            </a:r>
            <a:r>
              <a:rPr lang="en-US" altLang="ko-KR" sz="1400" dirty="0">
                <a:solidFill>
                  <a:srgbClr val="0B4687"/>
                </a:solidFill>
              </a:rPr>
              <a:t>3</a:t>
            </a:r>
            <a:r>
              <a:rPr lang="ko-KR" altLang="en-US" sz="1400" dirty="0">
                <a:solidFill>
                  <a:srgbClr val="0B4687"/>
                </a:solidFill>
              </a:rPr>
              <a:t>곳</a:t>
            </a:r>
            <a:endParaRPr lang="en-US" altLang="ko-KR" sz="1400" dirty="0">
              <a:solidFill>
                <a:srgbClr val="0B46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6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30E2B23-6E10-45B0-B3A9-2EEAEB214DC4}"/>
              </a:ext>
            </a:extLst>
          </p:cNvPr>
          <p:cNvSpPr/>
          <p:nvPr/>
        </p:nvSpPr>
        <p:spPr>
          <a:xfrm>
            <a:off x="2536949" y="1120218"/>
            <a:ext cx="7978184" cy="745558"/>
          </a:xfrm>
          <a:prstGeom prst="roundRect">
            <a:avLst>
              <a:gd name="adj" fmla="val 2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배리어프리</a:t>
            </a:r>
            <a:r>
              <a:rPr lang="ko-KR" altLang="en-US" sz="2400" b="1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키오스크 제작업체 </a:t>
            </a:r>
            <a:r>
              <a:rPr lang="en-US" altLang="ko-KR" sz="2400" b="1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2400" b="1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센시콘</a:t>
            </a:r>
            <a:r>
              <a:rPr lang="en-US" altLang="ko-KR" sz="2400" b="1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2400" b="1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대표 미팅 및 업체 방문</a:t>
            </a:r>
            <a:endParaRPr lang="en-US" altLang="ko-KR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1743D2-09F2-4063-89DE-4E3CF92FF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0"/>
          <a:stretch/>
        </p:blipFill>
        <p:spPr>
          <a:xfrm>
            <a:off x="2536949" y="2227532"/>
            <a:ext cx="4374324" cy="33378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63A3FE-10BD-40DD-BDBA-32FD5376B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75" y="2227532"/>
            <a:ext cx="4176158" cy="33378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1BD758-68DB-4D29-8572-F9DAEDF6784E}"/>
              </a:ext>
            </a:extLst>
          </p:cNvPr>
          <p:cNvSpPr txBox="1"/>
          <p:nvPr/>
        </p:nvSpPr>
        <p:spPr>
          <a:xfrm>
            <a:off x="334963" y="4958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9DF33-E25D-4A7F-9F9F-29B8EDC01E93}"/>
              </a:ext>
            </a:extLst>
          </p:cNvPr>
          <p:cNvSpPr txBox="1"/>
          <p:nvPr/>
        </p:nvSpPr>
        <p:spPr>
          <a:xfrm>
            <a:off x="335271" y="939419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E1EB3-6DFB-4A1A-B84A-E52569332FA8}"/>
              </a:ext>
            </a:extLst>
          </p:cNvPr>
          <p:cNvSpPr txBox="1"/>
          <p:nvPr/>
        </p:nvSpPr>
        <p:spPr>
          <a:xfrm>
            <a:off x="329988" y="13679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76F022-125C-46E4-B4C1-C2F93B862F8D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77107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F45FA9-81DB-4081-B447-0D2CFD77AE42}"/>
              </a:ext>
            </a:extLst>
          </p:cNvPr>
          <p:cNvSpPr txBox="1"/>
          <p:nvPr/>
        </p:nvSpPr>
        <p:spPr>
          <a:xfrm>
            <a:off x="4082676" y="2761857"/>
            <a:ext cx="4026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D5ECF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6600" dirty="0">
                <a:solidFill>
                  <a:srgbClr val="D5ECF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0162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454101-899B-4657-81DD-40555AE469CA}"/>
              </a:ext>
            </a:extLst>
          </p:cNvPr>
          <p:cNvSpPr txBox="1"/>
          <p:nvPr/>
        </p:nvSpPr>
        <p:spPr>
          <a:xfrm>
            <a:off x="334963" y="495875"/>
            <a:ext cx="1954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8C985-FAEF-4D6E-8121-165FB008EEBF}"/>
              </a:ext>
            </a:extLst>
          </p:cNvPr>
          <p:cNvSpPr txBox="1"/>
          <p:nvPr/>
        </p:nvSpPr>
        <p:spPr>
          <a:xfrm>
            <a:off x="2289255" y="710520"/>
            <a:ext cx="17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0B468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휠체어 고객 활용법</a:t>
            </a:r>
            <a:endParaRPr lang="ko-KR" altLang="en-US" sz="1600" dirty="0">
              <a:solidFill>
                <a:srgbClr val="0B4687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444DDB-355D-44A5-9BB4-A2E7E7F9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86" y="1687015"/>
            <a:ext cx="2300067" cy="42545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3D09B1-841C-4A86-9742-724FAACC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20" y="226003"/>
            <a:ext cx="2300067" cy="42545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408736-9FF4-4193-93F7-746D6CFE1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754" y="1687015"/>
            <a:ext cx="2300067" cy="425455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BAF739C-864A-42C2-BE06-343F3D3F7B1D}"/>
              </a:ext>
            </a:extLst>
          </p:cNvPr>
          <p:cNvSpPr/>
          <p:nvPr/>
        </p:nvSpPr>
        <p:spPr>
          <a:xfrm>
            <a:off x="1798654" y="4170065"/>
            <a:ext cx="1276141" cy="522514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20DD8B30-70F1-4EF2-AAB4-5DDBF0BB6A37}"/>
              </a:ext>
            </a:extLst>
          </p:cNvPr>
          <p:cNvCxnSpPr>
            <a:cxnSpLocks/>
          </p:cNvCxnSpPr>
          <p:nvPr/>
        </p:nvCxnSpPr>
        <p:spPr>
          <a:xfrm flipV="1">
            <a:off x="3855753" y="2316482"/>
            <a:ext cx="1084967" cy="1461012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58CF550-51B8-4FFF-A7F0-DBB22F628964}"/>
              </a:ext>
            </a:extLst>
          </p:cNvPr>
          <p:cNvSpPr/>
          <p:nvPr/>
        </p:nvSpPr>
        <p:spPr>
          <a:xfrm>
            <a:off x="6679251" y="3152140"/>
            <a:ext cx="305749" cy="314960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63068D8-E6A8-499C-9378-F40E30362AE2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7240787" y="2353282"/>
            <a:ext cx="1084967" cy="1461012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2FD1409-99B0-4DFF-BBF2-B80C4F842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5" y="4692579"/>
            <a:ext cx="1295095" cy="12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9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30756 -0.18564 " pathEditMode="relative" rAng="0" ptsTypes="AA">
                                      <p:cBhvr>
                                        <p:cTn id="15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4" y="-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454101-899B-4657-81DD-40555AE469CA}"/>
              </a:ext>
            </a:extLst>
          </p:cNvPr>
          <p:cNvSpPr txBox="1"/>
          <p:nvPr/>
        </p:nvSpPr>
        <p:spPr>
          <a:xfrm>
            <a:off x="334963" y="495875"/>
            <a:ext cx="1954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MVP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8C985-FAEF-4D6E-8121-165FB008EEBF}"/>
              </a:ext>
            </a:extLst>
          </p:cNvPr>
          <p:cNvSpPr txBox="1"/>
          <p:nvPr/>
        </p:nvSpPr>
        <p:spPr>
          <a:xfrm>
            <a:off x="2289255" y="710520"/>
            <a:ext cx="179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휠체어 고객 활용법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B4687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444DDB-355D-44A5-9BB4-A2E7E7F9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86" y="1666695"/>
            <a:ext cx="2300067" cy="42545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408736-9FF4-4193-93F7-746D6CFE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314" y="1666695"/>
            <a:ext cx="2300067" cy="42545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33FA11-FD8D-4161-ADC1-359654A0C9C4}"/>
              </a:ext>
            </a:extLst>
          </p:cNvPr>
          <p:cNvSpPr/>
          <p:nvPr/>
        </p:nvSpPr>
        <p:spPr>
          <a:xfrm>
            <a:off x="4419600" y="4155440"/>
            <a:ext cx="526348" cy="576218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776E41-D45F-4AEC-8F0E-57C6B9A6D56A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5176553" y="3793974"/>
            <a:ext cx="1787761" cy="0"/>
          </a:xfrm>
          <a:prstGeom prst="straightConnector1">
            <a:avLst/>
          </a:prstGeom>
          <a:ln w="254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454101-899B-4657-81DD-40555AE469CA}"/>
              </a:ext>
            </a:extLst>
          </p:cNvPr>
          <p:cNvSpPr txBox="1"/>
          <p:nvPr/>
        </p:nvSpPr>
        <p:spPr>
          <a:xfrm>
            <a:off x="334963" y="495875"/>
            <a:ext cx="1954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8C985-FAEF-4D6E-8121-165FB008EEBF}"/>
              </a:ext>
            </a:extLst>
          </p:cNvPr>
          <p:cNvSpPr txBox="1"/>
          <p:nvPr/>
        </p:nvSpPr>
        <p:spPr>
          <a:xfrm>
            <a:off x="2289256" y="710520"/>
            <a:ext cx="214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B468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시각장애인 시연 영상</a:t>
            </a:r>
          </a:p>
        </p:txBody>
      </p:sp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D39E4E00-17E1-4827-82AF-A0A2E45A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900" y="2493776"/>
            <a:ext cx="4401671" cy="3301253"/>
          </a:xfrm>
          <a:prstGeom prst="rect">
            <a:avLst/>
          </a:prstGeom>
        </p:spPr>
      </p:pic>
      <p:pic>
        <p:nvPicPr>
          <p:cNvPr id="9" name="그림 8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C84C5920-3195-4B62-9D10-60508215F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5679" y="2493775"/>
            <a:ext cx="4401672" cy="33012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CDEC2F-46D4-473F-9DE6-6444EECBBE5D}"/>
              </a:ext>
            </a:extLst>
          </p:cNvPr>
          <p:cNvSpPr/>
          <p:nvPr/>
        </p:nvSpPr>
        <p:spPr>
          <a:xfrm>
            <a:off x="3278205" y="2957286"/>
            <a:ext cx="290496" cy="351064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9B3C27-6A67-42EB-9555-963EDE1C2C87}"/>
              </a:ext>
            </a:extLst>
          </p:cNvPr>
          <p:cNvSpPr/>
          <p:nvPr/>
        </p:nvSpPr>
        <p:spPr>
          <a:xfrm>
            <a:off x="7246954" y="3649436"/>
            <a:ext cx="442895" cy="459014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543A2E-643F-4F69-8A4A-2A8727F32331}"/>
              </a:ext>
            </a:extLst>
          </p:cNvPr>
          <p:cNvSpPr/>
          <p:nvPr/>
        </p:nvSpPr>
        <p:spPr>
          <a:xfrm>
            <a:off x="3088508" y="3932918"/>
            <a:ext cx="290496" cy="351064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DCFF40-3D80-493A-B705-7ABBBDCEF558}"/>
              </a:ext>
            </a:extLst>
          </p:cNvPr>
          <p:cNvSpPr/>
          <p:nvPr/>
        </p:nvSpPr>
        <p:spPr>
          <a:xfrm>
            <a:off x="6860018" y="5412468"/>
            <a:ext cx="290496" cy="351064"/>
          </a:xfrm>
          <a:prstGeom prst="rect">
            <a:avLst/>
          </a:prstGeom>
          <a:solidFill>
            <a:srgbClr val="C00000">
              <a:alpha val="20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0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454101-899B-4657-81DD-40555AE469CA}"/>
              </a:ext>
            </a:extLst>
          </p:cNvPr>
          <p:cNvSpPr txBox="1"/>
          <p:nvPr/>
        </p:nvSpPr>
        <p:spPr>
          <a:xfrm>
            <a:off x="334963" y="495875"/>
            <a:ext cx="1954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32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78C985-FAEF-4D6E-8121-165FB008EEBF}"/>
              </a:ext>
            </a:extLst>
          </p:cNvPr>
          <p:cNvSpPr txBox="1"/>
          <p:nvPr/>
        </p:nvSpPr>
        <p:spPr>
          <a:xfrm>
            <a:off x="2289256" y="710520"/>
            <a:ext cx="214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B4687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시각장애인 시연 영상</a:t>
            </a:r>
          </a:p>
        </p:txBody>
      </p:sp>
      <p:pic>
        <p:nvPicPr>
          <p:cNvPr id="2" name="시각장애인 시연영상">
            <a:hlinkClick r:id="" action="ppaction://media"/>
            <a:extLst>
              <a:ext uri="{FF2B5EF4-FFF2-40B4-BE49-F238E27FC236}">
                <a16:creationId xmlns:a16="http://schemas.microsoft.com/office/drawing/2014/main" id="{CDC5596F-EF88-4437-B0D3-D980FBA24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8327" y="1394100"/>
            <a:ext cx="9275346" cy="52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5ECF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5ECF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3A3C58E-6295-41AA-9355-E280655EF4D3}"/>
              </a:ext>
            </a:extLst>
          </p:cNvPr>
          <p:cNvSpPr txBox="1"/>
          <p:nvPr/>
        </p:nvSpPr>
        <p:spPr>
          <a:xfrm>
            <a:off x="3319897" y="2740462"/>
            <a:ext cx="5552440" cy="10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spc="3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4400" b="1" spc="3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4400" b="1" spc="3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71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D026C3-C4BA-4857-A19F-911EC73D16C5}"/>
              </a:ext>
            </a:extLst>
          </p:cNvPr>
          <p:cNvCxnSpPr/>
          <p:nvPr/>
        </p:nvCxnSpPr>
        <p:spPr>
          <a:xfrm>
            <a:off x="477203" y="1433892"/>
            <a:ext cx="5598695" cy="0"/>
          </a:xfrm>
          <a:prstGeom prst="line">
            <a:avLst/>
          </a:prstGeom>
          <a:ln>
            <a:solidFill>
              <a:srgbClr val="0B4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5CC68E-3232-4650-82B1-F6FE6D9B5B27}"/>
              </a:ext>
            </a:extLst>
          </p:cNvPr>
          <p:cNvSpPr txBox="1"/>
          <p:nvPr/>
        </p:nvSpPr>
        <p:spPr>
          <a:xfrm>
            <a:off x="477203" y="84911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15327-C5A0-4BC1-8E94-C2F1A4ECCC86}"/>
              </a:ext>
            </a:extLst>
          </p:cNvPr>
          <p:cNvSpPr txBox="1"/>
          <p:nvPr/>
        </p:nvSpPr>
        <p:spPr>
          <a:xfrm>
            <a:off x="1251935" y="1011395"/>
            <a:ext cx="1728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 table of contents</a:t>
            </a:r>
            <a:endParaRPr lang="ko-KR" altLang="en-US" sz="1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27F4A-81D1-425F-8BA7-6E1B860BF3A3}"/>
              </a:ext>
            </a:extLst>
          </p:cNvPr>
          <p:cNvSpPr txBox="1"/>
          <p:nvPr/>
        </p:nvSpPr>
        <p:spPr>
          <a:xfrm>
            <a:off x="1261843" y="1856049"/>
            <a:ext cx="502061" cy="735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0A065-9086-433E-99EE-1A1ABCEE6598}"/>
              </a:ext>
            </a:extLst>
          </p:cNvPr>
          <p:cNvSpPr txBox="1"/>
          <p:nvPr/>
        </p:nvSpPr>
        <p:spPr>
          <a:xfrm>
            <a:off x="2069310" y="2003104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E2B1C-E799-416C-9586-F179B56D2848}"/>
              </a:ext>
            </a:extLst>
          </p:cNvPr>
          <p:cNvSpPr txBox="1"/>
          <p:nvPr/>
        </p:nvSpPr>
        <p:spPr>
          <a:xfrm>
            <a:off x="1261843" y="2754364"/>
            <a:ext cx="502061" cy="735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4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F4C7FC-5B1F-40B5-AF3E-48D287AE148A}"/>
              </a:ext>
            </a:extLst>
          </p:cNvPr>
          <p:cNvSpPr txBox="1"/>
          <p:nvPr/>
        </p:nvSpPr>
        <p:spPr>
          <a:xfrm>
            <a:off x="2069618" y="290141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2400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2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7BCBD-6CF7-41C1-8B9E-280805ADF4BF}"/>
              </a:ext>
            </a:extLst>
          </p:cNvPr>
          <p:cNvSpPr txBox="1"/>
          <p:nvPr/>
        </p:nvSpPr>
        <p:spPr>
          <a:xfrm>
            <a:off x="1256560" y="3652679"/>
            <a:ext cx="502061" cy="735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4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D92F8-7BFC-406C-8387-BE89DC93EBA0}"/>
              </a:ext>
            </a:extLst>
          </p:cNvPr>
          <p:cNvSpPr txBox="1"/>
          <p:nvPr/>
        </p:nvSpPr>
        <p:spPr>
          <a:xfrm>
            <a:off x="2064335" y="3799734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CC6E5-3529-4BA0-A253-A432CFBF8A34}"/>
              </a:ext>
            </a:extLst>
          </p:cNvPr>
          <p:cNvSpPr txBox="1"/>
          <p:nvPr/>
        </p:nvSpPr>
        <p:spPr>
          <a:xfrm>
            <a:off x="1261843" y="4550994"/>
            <a:ext cx="502061" cy="735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4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8A97A-1395-479D-B760-EDE5D7877586}"/>
              </a:ext>
            </a:extLst>
          </p:cNvPr>
          <p:cNvSpPr txBox="1"/>
          <p:nvPr/>
        </p:nvSpPr>
        <p:spPr>
          <a:xfrm>
            <a:off x="2069618" y="4698049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08596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31AD44-D1D3-42CF-A893-9D128017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3" y="819769"/>
            <a:ext cx="3995737" cy="3742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66800-757C-4DD4-AD9D-98D965AE6F1C}"/>
              </a:ext>
            </a:extLst>
          </p:cNvPr>
          <p:cNvCxnSpPr/>
          <p:nvPr/>
        </p:nvCxnSpPr>
        <p:spPr>
          <a:xfrm>
            <a:off x="7682753" y="6308725"/>
            <a:ext cx="417428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D2B8EF-1FC8-40A4-9FE4-0ED0081E0527}"/>
              </a:ext>
            </a:extLst>
          </p:cNvPr>
          <p:cNvSpPr/>
          <p:nvPr/>
        </p:nvSpPr>
        <p:spPr>
          <a:xfrm>
            <a:off x="7571907" y="6362125"/>
            <a:ext cx="4258236" cy="404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출처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700" dirty="0">
                <a:solidFill>
                  <a:schemeClr val="tx1"/>
                </a:solidFill>
              </a:rPr>
              <a:t>갈수록 늘어나는 </a:t>
            </a:r>
            <a:r>
              <a:rPr lang="ko-KR" altLang="en-US" sz="700" dirty="0" err="1">
                <a:solidFill>
                  <a:schemeClr val="tx1"/>
                </a:solidFill>
              </a:rPr>
              <a:t>무인주문기</a:t>
            </a:r>
            <a:r>
              <a:rPr lang="en-US" altLang="ko-KR" sz="700" dirty="0">
                <a:solidFill>
                  <a:schemeClr val="tx1"/>
                </a:solidFill>
              </a:rPr>
              <a:t>…"</a:t>
            </a:r>
            <a:r>
              <a:rPr lang="ko-KR" altLang="en-US" sz="700" dirty="0">
                <a:solidFill>
                  <a:schemeClr val="tx1"/>
                </a:solidFill>
              </a:rPr>
              <a:t>계산대 직원은 주방으로</a:t>
            </a:r>
            <a:r>
              <a:rPr lang="en-US" altLang="ko-KR" sz="700" dirty="0">
                <a:solidFill>
                  <a:schemeClr val="tx1"/>
                </a:solidFill>
              </a:rPr>
              <a:t>“ (21.02.24, </a:t>
            </a:r>
            <a:r>
              <a:rPr lang="ko-KR" altLang="en-US" sz="700" dirty="0">
                <a:solidFill>
                  <a:schemeClr val="tx1"/>
                </a:solidFill>
              </a:rPr>
              <a:t>연합뉴스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ko-KR" altLang="en-US" sz="700" dirty="0" err="1">
                <a:solidFill>
                  <a:schemeClr val="tx1"/>
                </a:solidFill>
              </a:rPr>
              <a:t>무인주문기</a:t>
            </a:r>
            <a:r>
              <a:rPr lang="ko-KR" altLang="en-US" sz="700" dirty="0">
                <a:solidFill>
                  <a:schemeClr val="tx1"/>
                </a:solidFill>
              </a:rPr>
              <a:t> ‘키오스크’ </a:t>
            </a:r>
            <a:r>
              <a:rPr lang="en-US" altLang="ko-KR" sz="700" dirty="0">
                <a:solidFill>
                  <a:schemeClr val="tx1"/>
                </a:solidFill>
              </a:rPr>
              <a:t>3</a:t>
            </a:r>
            <a:r>
              <a:rPr lang="ko-KR" altLang="en-US" sz="700" dirty="0">
                <a:solidFill>
                  <a:schemeClr val="tx1"/>
                </a:solidFill>
              </a:rPr>
              <a:t>배 급증</a:t>
            </a:r>
            <a:r>
              <a:rPr lang="en-US" altLang="ko-KR" sz="700" dirty="0">
                <a:solidFill>
                  <a:schemeClr val="tx1"/>
                </a:solidFill>
              </a:rPr>
              <a:t>…</a:t>
            </a:r>
            <a:r>
              <a:rPr lang="ko-KR" altLang="en-US" sz="700" dirty="0">
                <a:solidFill>
                  <a:schemeClr val="tx1"/>
                </a:solidFill>
              </a:rPr>
              <a:t>김상희 의원 “취약계층 위한 시스템 갖춰야”</a:t>
            </a:r>
            <a:r>
              <a:rPr lang="en-US" altLang="ko-KR" sz="700" dirty="0">
                <a:solidFill>
                  <a:schemeClr val="tx1"/>
                </a:solidFill>
              </a:rPr>
              <a:t>(21.10.08, </a:t>
            </a:r>
            <a:r>
              <a:rPr lang="ko-KR" altLang="en-US" sz="700" dirty="0" err="1">
                <a:solidFill>
                  <a:schemeClr val="tx1"/>
                </a:solidFill>
              </a:rPr>
              <a:t>투데이신문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ko-KR" altLang="en-US" sz="700" dirty="0">
              <a:solidFill>
                <a:schemeClr val="tx1"/>
              </a:solidFill>
            </a:endParaRPr>
          </a:p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6C2058-1EFA-4003-8E8C-9C4D3983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54" y="1978145"/>
            <a:ext cx="4669757" cy="2672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D668CD-EFCC-4718-B246-FA938726DD3E}"/>
              </a:ext>
            </a:extLst>
          </p:cNvPr>
          <p:cNvSpPr/>
          <p:nvPr/>
        </p:nvSpPr>
        <p:spPr>
          <a:xfrm>
            <a:off x="2100262" y="4876801"/>
            <a:ext cx="3995737" cy="1334628"/>
          </a:xfrm>
          <a:prstGeom prst="rect">
            <a:avLst/>
          </a:prstGeom>
          <a:solidFill>
            <a:srgbClr val="7DADC7">
              <a:alpha val="35000"/>
            </a:srgb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 매장에 키오스크 도입 완료</a:t>
            </a:r>
            <a:endParaRPr lang="en-US" altLang="ko-KR" sz="1200" b="1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</a:t>
            </a:r>
            <a:r>
              <a:rPr lang="en-US" altLang="ko-KR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 매장 中 </a:t>
            </a:r>
            <a:r>
              <a:rPr lang="en-US" altLang="ko-KR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70% 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도입</a:t>
            </a:r>
            <a:endParaRPr lang="en-US" altLang="ko-KR" sz="1200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매장에 키오스크 도입 원칙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보급 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7885A5-F324-444D-BEF6-9E98996CE248}"/>
              </a:ext>
            </a:extLst>
          </p:cNvPr>
          <p:cNvSpPr/>
          <p:nvPr/>
        </p:nvSpPr>
        <p:spPr>
          <a:xfrm>
            <a:off x="6591536" y="4876800"/>
            <a:ext cx="4643375" cy="1334629"/>
          </a:xfrm>
          <a:prstGeom prst="rect">
            <a:avLst/>
          </a:prstGeom>
          <a:solidFill>
            <a:srgbClr val="7DADC7">
              <a:alpha val="35000"/>
            </a:srgb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최근 </a:t>
            </a:r>
            <a:r>
              <a:rPr lang="en-US" altLang="ko-KR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반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동안 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키오스크 보급 </a:t>
            </a:r>
            <a:r>
              <a:rPr lang="en-US" altLang="ko-KR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 급증</a:t>
            </a:r>
            <a:endParaRPr lang="en-US" altLang="ko-KR" sz="1200" b="1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8587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2021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6574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</a:t>
            </a:r>
            <a:endParaRPr lang="en-US" altLang="ko-KR" sz="1200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요식업종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경우 </a:t>
            </a:r>
            <a:r>
              <a:rPr lang="en-US" altLang="ko-KR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4.1</a:t>
            </a:r>
            <a:r>
              <a:rPr lang="ko-KR" altLang="en-US" sz="12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 급증</a:t>
            </a:r>
            <a:endParaRPr lang="en-US" altLang="ko-KR" sz="1200" b="1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200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코로나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 </a:t>
            </a:r>
            <a:r>
              <a:rPr lang="en-US" altLang="ko-KR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ICT </a:t>
            </a:r>
            <a:r>
              <a:rPr lang="ko-KR" altLang="en-US" sz="14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발전으로 보급 증가세 두드러질 것</a:t>
            </a:r>
            <a:endParaRPr lang="en-US" altLang="ko-KR" sz="140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81B04-A4F9-41FB-9224-9A0BBA241209}"/>
              </a:ext>
            </a:extLst>
          </p:cNvPr>
          <p:cNvSpPr txBox="1"/>
          <p:nvPr/>
        </p:nvSpPr>
        <p:spPr>
          <a:xfrm>
            <a:off x="334963" y="49587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7292BA-1DC0-4EE8-BC92-444992A0F524}"/>
              </a:ext>
            </a:extLst>
          </p:cNvPr>
          <p:cNvSpPr txBox="1"/>
          <p:nvPr/>
        </p:nvSpPr>
        <p:spPr>
          <a:xfrm>
            <a:off x="335271" y="106233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176820-5C8F-47F0-91A4-1B8E51F6FFD9}"/>
              </a:ext>
            </a:extLst>
          </p:cNvPr>
          <p:cNvSpPr txBox="1"/>
          <p:nvPr/>
        </p:nvSpPr>
        <p:spPr>
          <a:xfrm>
            <a:off x="329988" y="150607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BCA6E5-4317-46F4-881F-0E3B0F63A431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6186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66800-757C-4DD4-AD9D-98D965AE6F1C}"/>
              </a:ext>
            </a:extLst>
          </p:cNvPr>
          <p:cNvCxnSpPr/>
          <p:nvPr/>
        </p:nvCxnSpPr>
        <p:spPr>
          <a:xfrm>
            <a:off x="7682753" y="6308725"/>
            <a:ext cx="417428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D2B8EF-1FC8-40A4-9FE4-0ED0081E0527}"/>
              </a:ext>
            </a:extLst>
          </p:cNvPr>
          <p:cNvSpPr/>
          <p:nvPr/>
        </p:nvSpPr>
        <p:spPr>
          <a:xfrm>
            <a:off x="7566664" y="6360303"/>
            <a:ext cx="4290374" cy="39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출처 </a:t>
            </a:r>
            <a:r>
              <a:rPr lang="en-US" altLang="ko-KR" sz="600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늘어나는 </a:t>
            </a:r>
            <a:r>
              <a:rPr lang="ko-KR" altLang="en-US" sz="600" dirty="0" err="1">
                <a:solidFill>
                  <a:schemeClr val="tx1"/>
                </a:solidFill>
              </a:rPr>
              <a:t>무인점포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시각장애인 쇼핑 어렵다</a:t>
            </a:r>
            <a:r>
              <a:rPr lang="en-US" altLang="ko-KR" sz="600" dirty="0">
                <a:solidFill>
                  <a:schemeClr val="tx1"/>
                </a:solidFill>
              </a:rPr>
              <a:t> (21.12.07, </a:t>
            </a:r>
            <a:r>
              <a:rPr lang="ko-KR" altLang="en-US" sz="600" dirty="0" err="1">
                <a:solidFill>
                  <a:schemeClr val="tx1"/>
                </a:solidFill>
              </a:rPr>
              <a:t>에이블뉴스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키오스크 앞에서 절망하는 시각장애인</a:t>
            </a:r>
            <a:r>
              <a:rPr lang="en-US" altLang="ko-KR" sz="600" dirty="0">
                <a:solidFill>
                  <a:schemeClr val="tx1"/>
                </a:solidFill>
              </a:rPr>
              <a:t>(21.11.21, </a:t>
            </a:r>
            <a:r>
              <a:rPr lang="ko-KR" altLang="en-US" sz="600" dirty="0" err="1">
                <a:solidFill>
                  <a:schemeClr val="tx1"/>
                </a:solidFill>
              </a:rPr>
              <a:t>스카이데일리</a:t>
            </a:r>
            <a:r>
              <a:rPr lang="ko-KR" altLang="en-US" sz="600" dirty="0">
                <a:solidFill>
                  <a:schemeClr val="tx1"/>
                </a:solidFill>
              </a:rPr>
              <a:t> 포토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"</a:t>
            </a:r>
            <a:r>
              <a:rPr lang="ko-KR" altLang="en-US" sz="600" dirty="0">
                <a:solidFill>
                  <a:schemeClr val="tx1"/>
                </a:solidFill>
              </a:rPr>
              <a:t>키오스크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시각장애인에겐 </a:t>
            </a:r>
            <a:r>
              <a:rPr lang="ko-KR" altLang="en-US" sz="600" dirty="0" err="1">
                <a:solidFill>
                  <a:schemeClr val="tx1"/>
                </a:solidFill>
              </a:rPr>
              <a:t>유리벽</a:t>
            </a:r>
            <a:r>
              <a:rPr lang="en-US" altLang="ko-KR" sz="600" dirty="0">
                <a:solidFill>
                  <a:schemeClr val="tx1"/>
                </a:solidFill>
              </a:rPr>
              <a:t>“ (21.10.14, </a:t>
            </a:r>
            <a:r>
              <a:rPr lang="ko-KR" altLang="en-US" sz="600" dirty="0" err="1">
                <a:solidFill>
                  <a:schemeClr val="tx1"/>
                </a:solidFill>
              </a:rPr>
              <a:t>뉴시스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손 닿을 수 없는</a:t>
            </a:r>
            <a:r>
              <a:rPr lang="en-US" altLang="ko-KR" sz="600" dirty="0">
                <a:solidFill>
                  <a:schemeClr val="tx1"/>
                </a:solidFill>
              </a:rPr>
              <a:t>...'</a:t>
            </a:r>
            <a:r>
              <a:rPr lang="ko-KR" altLang="en-US" sz="600" dirty="0">
                <a:solidFill>
                  <a:schemeClr val="tx1"/>
                </a:solidFill>
              </a:rPr>
              <a:t>무인 주문</a:t>
            </a:r>
            <a:r>
              <a:rPr lang="en-US" altLang="ko-KR" sz="600" dirty="0">
                <a:solidFill>
                  <a:schemeClr val="tx1"/>
                </a:solidFill>
              </a:rPr>
              <a:t>' </a:t>
            </a:r>
            <a:r>
              <a:rPr lang="ko-KR" altLang="en-US" sz="600" dirty="0">
                <a:solidFill>
                  <a:schemeClr val="tx1"/>
                </a:solidFill>
              </a:rPr>
              <a:t>그 앞의 장애인</a:t>
            </a:r>
            <a:r>
              <a:rPr lang="en-US" altLang="ko-KR" sz="600" dirty="0">
                <a:solidFill>
                  <a:schemeClr val="tx1"/>
                </a:solidFill>
              </a:rPr>
              <a:t>(21.03.26, </a:t>
            </a:r>
            <a:r>
              <a:rPr lang="ko-KR" altLang="en-US" sz="600" dirty="0">
                <a:solidFill>
                  <a:schemeClr val="tx1"/>
                </a:solidFill>
              </a:rPr>
              <a:t>평화뉴스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7885A5-F324-444D-BEF6-9E98996CE248}"/>
              </a:ext>
            </a:extLst>
          </p:cNvPr>
          <p:cNvSpPr/>
          <p:nvPr/>
        </p:nvSpPr>
        <p:spPr>
          <a:xfrm>
            <a:off x="2096455" y="5360529"/>
            <a:ext cx="9756774" cy="805322"/>
          </a:xfrm>
          <a:prstGeom prst="rect">
            <a:avLst/>
          </a:prstGeom>
          <a:solidFill>
            <a:srgbClr val="7DADC7">
              <a:alpha val="35000"/>
            </a:srgbClr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 인식의 용이성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작동부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높이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대체텍스트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제공 등 키오스크 접근성 </a:t>
            </a:r>
            <a:r>
              <a:rPr lang="ko-KR" altLang="en-US" sz="1200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준수율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60%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불과</a:t>
            </a:r>
            <a:endParaRPr lang="en-US" altLang="ko-KR" sz="1200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무인매장이</a:t>
            </a:r>
            <a:r>
              <a:rPr lang="ko-KR" altLang="en-US" sz="12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보편화 된다면 </a:t>
            </a:r>
            <a:r>
              <a:rPr lang="ko-KR" altLang="en-US" sz="120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 취약계층의 일상생활 어려움 </a:t>
            </a:r>
            <a:r>
              <a:rPr lang="ko-KR" altLang="en-US" sz="12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예상 </a:t>
            </a:r>
            <a:endParaRPr lang="en-US" altLang="ko-KR" sz="140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A9527BC-EE53-4352-9D78-50602792E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17" y="947260"/>
            <a:ext cx="3219011" cy="1827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27AFD2-6FDC-4813-98B0-7BF60AFE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454" y="1596891"/>
            <a:ext cx="2587599" cy="34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93916E-0CF2-4208-A49C-999488B4B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820" y="2830004"/>
            <a:ext cx="3212708" cy="220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568DCC-F556-4B2E-A7BC-E3021D528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718"/>
          <a:stretch/>
        </p:blipFill>
        <p:spPr>
          <a:xfrm>
            <a:off x="2090572" y="947261"/>
            <a:ext cx="3141828" cy="4052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A64429-FF23-409C-B2CB-FC6BAE5DCF62}"/>
              </a:ext>
            </a:extLst>
          </p:cNvPr>
          <p:cNvSpPr txBox="1"/>
          <p:nvPr/>
        </p:nvSpPr>
        <p:spPr>
          <a:xfrm>
            <a:off x="334963" y="49587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B871F3-467B-4E7A-8D94-F4F000F2615E}"/>
              </a:ext>
            </a:extLst>
          </p:cNvPr>
          <p:cNvSpPr txBox="1"/>
          <p:nvPr/>
        </p:nvSpPr>
        <p:spPr>
          <a:xfrm>
            <a:off x="335271" y="106233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416A77-3EC3-48DE-9BF5-161C23E2BBCA}"/>
              </a:ext>
            </a:extLst>
          </p:cNvPr>
          <p:cNvSpPr txBox="1"/>
          <p:nvPr/>
        </p:nvSpPr>
        <p:spPr>
          <a:xfrm>
            <a:off x="329988" y="150607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A80F60-3478-4C8B-B032-25EAD92B608C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007A98-C6F2-4A32-BD00-6422E227D7C8}"/>
              </a:ext>
            </a:extLst>
          </p:cNvPr>
          <p:cNvSpPr/>
          <p:nvPr/>
        </p:nvSpPr>
        <p:spPr>
          <a:xfrm>
            <a:off x="2070476" y="903709"/>
            <a:ext cx="3141828" cy="592316"/>
          </a:xfrm>
          <a:prstGeom prst="rect">
            <a:avLst/>
          </a:prstGeom>
          <a:solidFill>
            <a:srgbClr val="C00000">
              <a:alpha val="9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8923A5-1FBB-45F0-B041-8CC646C63BD7}"/>
              </a:ext>
            </a:extLst>
          </p:cNvPr>
          <p:cNvSpPr/>
          <p:nvPr/>
        </p:nvSpPr>
        <p:spPr>
          <a:xfrm>
            <a:off x="5290197" y="913758"/>
            <a:ext cx="3286856" cy="592316"/>
          </a:xfrm>
          <a:prstGeom prst="rect">
            <a:avLst/>
          </a:prstGeom>
          <a:solidFill>
            <a:srgbClr val="C00000">
              <a:alpha val="9000"/>
            </a:srgb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94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A9E177-4ADB-4108-9F6B-29C099C05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1" y="3239716"/>
            <a:ext cx="1440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642078E-8073-496D-BF3E-5351EA422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1" y="1638623"/>
            <a:ext cx="1440000" cy="14400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9C6C1C6-1396-4E0D-ACE0-29B714577742}"/>
              </a:ext>
            </a:extLst>
          </p:cNvPr>
          <p:cNvSpPr/>
          <p:nvPr/>
        </p:nvSpPr>
        <p:spPr>
          <a:xfrm>
            <a:off x="3770818" y="1978145"/>
            <a:ext cx="5381435" cy="757704"/>
          </a:xfrm>
          <a:prstGeom prst="rect">
            <a:avLst/>
          </a:prstGeom>
          <a:solidFill>
            <a:srgbClr val="0B4687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시각장애인에게 키오스크 주문은 거의 불가능해요</a:t>
            </a:r>
            <a:r>
              <a:rPr lang="en-US" altLang="ko-KR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...</a:t>
            </a:r>
            <a:endParaRPr lang="ko-KR" altLang="en-US" sz="1600" b="1" dirty="0">
              <a:solidFill>
                <a:srgbClr val="0B4687"/>
              </a:solidFill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89282F-B267-4BAE-8973-F8E41DEA067B}"/>
              </a:ext>
            </a:extLst>
          </p:cNvPr>
          <p:cNvSpPr/>
          <p:nvPr/>
        </p:nvSpPr>
        <p:spPr>
          <a:xfrm>
            <a:off x="3770818" y="3588744"/>
            <a:ext cx="5381435" cy="757704"/>
          </a:xfrm>
          <a:prstGeom prst="rect">
            <a:avLst/>
          </a:prstGeom>
          <a:solidFill>
            <a:srgbClr val="0B4687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보통 세로로 긴 형태의 키오스크가 많은데</a:t>
            </a:r>
            <a:r>
              <a:rPr lang="en-US" altLang="ko-KR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,</a:t>
            </a:r>
          </a:p>
          <a:p>
            <a:r>
              <a:rPr lang="ko-KR" altLang="en-US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키오스크 상단에 있는 버튼은 손이 닿질 않아요</a:t>
            </a:r>
            <a:r>
              <a:rPr lang="en-US" altLang="ko-KR" sz="1600" b="1" dirty="0">
                <a:solidFill>
                  <a:srgbClr val="0B4687"/>
                </a:solidFill>
                <a:latin typeface="IM혜민 Regular" panose="02020503000000000000" pitchFamily="18" charset="-127"/>
                <a:ea typeface="IM혜민 Regular" panose="02020503000000000000" pitchFamily="18" charset="-127"/>
              </a:rPr>
              <a:t>...</a:t>
            </a:r>
            <a:endParaRPr lang="ko-KR" altLang="en-US" sz="1600" b="1" dirty="0">
              <a:solidFill>
                <a:srgbClr val="0B4687"/>
              </a:solidFill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D3379A2-AB71-47DC-A0FC-AF22799F7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0" r="17484"/>
          <a:stretch/>
        </p:blipFill>
        <p:spPr>
          <a:xfrm>
            <a:off x="9379631" y="2573799"/>
            <a:ext cx="2292581" cy="35711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9C3546-1EC2-4282-A2EA-6A606F484D3A}"/>
              </a:ext>
            </a:extLst>
          </p:cNvPr>
          <p:cNvSpPr/>
          <p:nvPr/>
        </p:nvSpPr>
        <p:spPr>
          <a:xfrm>
            <a:off x="2402599" y="5219377"/>
            <a:ext cx="6548233" cy="773879"/>
          </a:xfrm>
          <a:prstGeom prst="rect">
            <a:avLst/>
          </a:prstGeom>
          <a:solidFill>
            <a:srgbClr val="0B4687">
              <a:alpha val="10000"/>
            </a:srgbClr>
          </a:solidFill>
          <a:ln w="25400">
            <a:solidFill>
              <a:srgbClr val="0B46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24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누구나 키오스크를 쉽게 활용할 수 있는 방안을 찾자</a:t>
            </a:r>
            <a:r>
              <a:rPr lang="en-US" altLang="ko-KR" sz="24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  <a:endParaRPr lang="ko-KR" altLang="en-US" sz="2400" b="1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B123E-9E78-47F1-ADE6-563813E3ED6C}"/>
              </a:ext>
            </a:extLst>
          </p:cNvPr>
          <p:cNvSpPr txBox="1"/>
          <p:nvPr/>
        </p:nvSpPr>
        <p:spPr>
          <a:xfrm>
            <a:off x="334963" y="49587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36F90-894F-4275-BDB1-2BB5DEC9AE2A}"/>
              </a:ext>
            </a:extLst>
          </p:cNvPr>
          <p:cNvSpPr txBox="1"/>
          <p:nvPr/>
        </p:nvSpPr>
        <p:spPr>
          <a:xfrm>
            <a:off x="335271" y="106233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5B175F-3401-490F-AE51-2B71325856F6}"/>
              </a:ext>
            </a:extLst>
          </p:cNvPr>
          <p:cNvSpPr txBox="1"/>
          <p:nvPr/>
        </p:nvSpPr>
        <p:spPr>
          <a:xfrm>
            <a:off x="329988" y="150607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D6A653-5749-4196-9AAB-0169C7DF1450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09345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12F6BAE-0268-4C3D-B0BE-4C5F00835F17}"/>
              </a:ext>
            </a:extLst>
          </p:cNvPr>
          <p:cNvSpPr txBox="1"/>
          <p:nvPr/>
        </p:nvSpPr>
        <p:spPr>
          <a:xfrm>
            <a:off x="334963" y="49587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D1EA05-6160-486F-A557-70F10493AC59}"/>
              </a:ext>
            </a:extLst>
          </p:cNvPr>
          <p:cNvSpPr txBox="1"/>
          <p:nvPr/>
        </p:nvSpPr>
        <p:spPr>
          <a:xfrm>
            <a:off x="335271" y="106233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266E55-E2B1-4B40-879C-DD6E007932EA}"/>
              </a:ext>
            </a:extLst>
          </p:cNvPr>
          <p:cNvSpPr txBox="1"/>
          <p:nvPr/>
        </p:nvSpPr>
        <p:spPr>
          <a:xfrm>
            <a:off x="329988" y="150607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262DC-E52A-44A6-899C-4BD8B60F2BD4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B4DDDC1-BEAA-4A59-A031-E6D52FA90C9B}"/>
              </a:ext>
            </a:extLst>
          </p:cNvPr>
          <p:cNvSpPr/>
          <p:nvPr/>
        </p:nvSpPr>
        <p:spPr>
          <a:xfrm>
            <a:off x="3073183" y="808010"/>
            <a:ext cx="7005097" cy="1390087"/>
          </a:xfrm>
          <a:prstGeom prst="roundRect">
            <a:avLst>
              <a:gd name="adj" fmla="val 2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</a:t>
            </a:r>
            <a:r>
              <a:rPr lang="ko-KR" altLang="en-US" b="1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배리어프리</a:t>
            </a:r>
            <a:r>
              <a:rPr lang="ko-KR" altLang="en-US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키오스크는 비용 부담이 큼 </a:t>
            </a:r>
            <a:endParaRPr lang="en-US" altLang="ko-KR" b="1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접근성을 위한 하드웨어 요소</a:t>
            </a: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점자</a:t>
            </a: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촉각</a:t>
            </a: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 높낮이 조절 등</a:t>
            </a:r>
            <a:r>
              <a:rPr lang="en-US" altLang="ko-KR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비용이 높음</a:t>
            </a:r>
            <a:endParaRPr lang="en-US" altLang="ko-KR" sz="1400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 요소를 간소화 시키면 비용 부담을 줄일 수 있을 것</a:t>
            </a:r>
            <a:endParaRPr lang="en-US" altLang="ko-KR" dirty="0">
              <a:solidFill>
                <a:srgbClr val="0B468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85B67ED-39F2-4F9D-A483-CA7EFBD9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70" y="2089817"/>
            <a:ext cx="6686991" cy="4092542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030463-1F9A-49D2-89B7-B768315928C3}"/>
              </a:ext>
            </a:extLst>
          </p:cNvPr>
          <p:cNvCxnSpPr/>
          <p:nvPr/>
        </p:nvCxnSpPr>
        <p:spPr>
          <a:xfrm>
            <a:off x="7682753" y="6308725"/>
            <a:ext cx="417428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52B0AD-3074-4BF6-B5E3-3E272FE7D841}"/>
              </a:ext>
            </a:extLst>
          </p:cNvPr>
          <p:cNvSpPr/>
          <p:nvPr/>
        </p:nvSpPr>
        <p:spPr>
          <a:xfrm>
            <a:off x="7601724" y="6292552"/>
            <a:ext cx="4258236" cy="326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</a:t>
            </a:r>
            <a:r>
              <a:rPr lang="en-US" altLang="ko-KR" sz="7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주식회사 닷 </a:t>
            </a:r>
            <a:r>
              <a:rPr lang="en-US" altLang="ko-KR" sz="7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(https://www.dotincorp.com/kr/)</a:t>
            </a:r>
            <a:endParaRPr lang="ko-KR" altLang="en-US" sz="7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77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실버버튼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468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5DF018-6A9B-42C7-9886-473AE0110C9A}"/>
              </a:ext>
            </a:extLst>
          </p:cNvPr>
          <p:cNvSpPr/>
          <p:nvPr/>
        </p:nvSpPr>
        <p:spPr>
          <a:xfrm>
            <a:off x="3147624" y="1158952"/>
            <a:ext cx="6548233" cy="773879"/>
          </a:xfrm>
          <a:prstGeom prst="rect">
            <a:avLst/>
          </a:prstGeom>
          <a:solidFill>
            <a:srgbClr val="0B4687">
              <a:alpha val="10000"/>
            </a:srgbClr>
          </a:solidFill>
          <a:ln w="25400">
            <a:solidFill>
              <a:srgbClr val="0B46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24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간편한 </a:t>
            </a:r>
            <a:r>
              <a:rPr lang="ko-KR" altLang="en-US" sz="2400" b="1" dirty="0" err="1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배리어프리</a:t>
            </a:r>
            <a:r>
              <a:rPr lang="ko-KR" altLang="en-US" sz="2400" b="1" dirty="0">
                <a:solidFill>
                  <a:srgbClr val="0B468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키오스크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20F130-A472-46CF-AE40-A04AF26D995D}"/>
              </a:ext>
            </a:extLst>
          </p:cNvPr>
          <p:cNvCxnSpPr>
            <a:cxnSpLocks/>
          </p:cNvCxnSpPr>
          <p:nvPr/>
        </p:nvCxnSpPr>
        <p:spPr>
          <a:xfrm flipV="1">
            <a:off x="2987350" y="2125949"/>
            <a:ext cx="0" cy="4274851"/>
          </a:xfrm>
          <a:prstGeom prst="line">
            <a:avLst/>
          </a:prstGeom>
          <a:ln>
            <a:solidFill>
              <a:srgbClr val="1263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D0D52D-39C8-4834-B76A-D44DE104C293}"/>
              </a:ext>
            </a:extLst>
          </p:cNvPr>
          <p:cNvSpPr txBox="1"/>
          <p:nvPr/>
        </p:nvSpPr>
        <p:spPr>
          <a:xfrm>
            <a:off x="3112423" y="2220689"/>
            <a:ext cx="654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키오스크 기계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음성출력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UI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화면전환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D13A6-79E3-401B-9076-FABF750308A9}"/>
              </a:ext>
            </a:extLst>
          </p:cNvPr>
          <p:cNvSpPr txBox="1"/>
          <p:nvPr/>
        </p:nvSpPr>
        <p:spPr>
          <a:xfrm>
            <a:off x="6281548" y="2970212"/>
            <a:ext cx="4950502" cy="2622834"/>
          </a:xfrm>
          <a:prstGeom prst="rect">
            <a:avLst/>
          </a:prstGeom>
          <a:solidFill>
            <a:srgbClr val="C00000">
              <a:alpha val="4000"/>
            </a:srgbClr>
          </a:solidFill>
          <a:ln w="41275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기존의 키오스크에서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HW/SW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상의 최소한의 비용으로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실현 가능한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배리어프리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키오스크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버튼</a:t>
            </a:r>
            <a:r>
              <a:rPr lang="en-US" altLang="ko-KR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조이스틱</a:t>
            </a:r>
            <a:r>
              <a:rPr lang="en-US" altLang="ko-KR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조작하며</a:t>
            </a:r>
            <a:r>
              <a:rPr lang="en-US" altLang="ko-KR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메뉴의 음성출력 실행</a:t>
            </a:r>
            <a:endParaRPr lang="en-US" altLang="ko-KR" sz="160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en-US" altLang="ko-KR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UI </a:t>
            </a: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내에 화면전환 버튼을 추가하여 원하는 경우 화면이 하단에 몰아 출력됨</a:t>
            </a:r>
            <a:endParaRPr lang="en-US" altLang="ko-KR" sz="160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-228600">
              <a:lnSpc>
                <a:spcPct val="120000"/>
              </a:lnSpc>
              <a:buAutoNum type="arabicParenBoth"/>
            </a:pPr>
            <a:r>
              <a:rPr lang="ko-KR" altLang="en-US" sz="1600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하단 안면 인식 센서를 통해 얼굴이 인식될 때 키오스크 화면을 자동으로 전환</a:t>
            </a:r>
            <a:endParaRPr lang="en-US" altLang="ko-KR" sz="160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268F6-9A9D-4A80-879B-371120DF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23" y="2970212"/>
            <a:ext cx="2961869" cy="28929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170EB5-AAB5-4951-9FE4-0F2EF5523B3B}"/>
              </a:ext>
            </a:extLst>
          </p:cNvPr>
          <p:cNvSpPr txBox="1"/>
          <p:nvPr/>
        </p:nvSpPr>
        <p:spPr>
          <a:xfrm>
            <a:off x="334963" y="4958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2FB8B-7356-4183-84D7-694E80DA85C6}"/>
              </a:ext>
            </a:extLst>
          </p:cNvPr>
          <p:cNvSpPr txBox="1"/>
          <p:nvPr/>
        </p:nvSpPr>
        <p:spPr>
          <a:xfrm>
            <a:off x="335271" y="93941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2400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2400" dirty="0">
              <a:solidFill>
                <a:srgbClr val="0B468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C83BBC-7A7A-4414-8BC3-0DE415492198}"/>
              </a:ext>
            </a:extLst>
          </p:cNvPr>
          <p:cNvSpPr txBox="1"/>
          <p:nvPr/>
        </p:nvSpPr>
        <p:spPr>
          <a:xfrm>
            <a:off x="329988" y="150607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FB2E43-7842-4901-8F9F-D6B93AAC0CF9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699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DA906E4-5574-4639-9400-6252E3F60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5" b="10807"/>
          <a:stretch/>
        </p:blipFill>
        <p:spPr>
          <a:xfrm>
            <a:off x="2573076" y="2349658"/>
            <a:ext cx="8731883" cy="3700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6F16A0-410B-41D8-B883-F944E9D9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630" y="7162651"/>
            <a:ext cx="3115998" cy="17527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DB7DAA-3931-4CDA-9BED-04D66C079B79}"/>
              </a:ext>
            </a:extLst>
          </p:cNvPr>
          <p:cNvSpPr txBox="1"/>
          <p:nvPr/>
        </p:nvSpPr>
        <p:spPr>
          <a:xfrm>
            <a:off x="334963" y="4958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82FE0-0A41-4B6D-BE23-FCE7F478E4DB}"/>
              </a:ext>
            </a:extLst>
          </p:cNvPr>
          <p:cNvSpPr txBox="1"/>
          <p:nvPr/>
        </p:nvSpPr>
        <p:spPr>
          <a:xfrm>
            <a:off x="335271" y="939419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08929-2DD6-4086-B6E1-590D3B1824F9}"/>
              </a:ext>
            </a:extLst>
          </p:cNvPr>
          <p:cNvSpPr txBox="1"/>
          <p:nvPr/>
        </p:nvSpPr>
        <p:spPr>
          <a:xfrm>
            <a:off x="329988" y="13679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060F6-E9AB-47C7-BB39-D127EC4E80F8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A573995-DEAA-4F32-A4B3-E719FA14B768}"/>
              </a:ext>
            </a:extLst>
          </p:cNvPr>
          <p:cNvSpPr/>
          <p:nvPr/>
        </p:nvSpPr>
        <p:spPr>
          <a:xfrm>
            <a:off x="2791605" y="699056"/>
            <a:ext cx="5412327" cy="1390087"/>
          </a:xfrm>
          <a:prstGeom prst="roundRect">
            <a:avLst>
              <a:gd name="adj" fmla="val 2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0B4687"/>
                </a:solidFill>
              </a:rPr>
              <a:t>총 </a:t>
            </a:r>
            <a:r>
              <a:rPr lang="en-US" altLang="ko-KR" b="1" dirty="0">
                <a:solidFill>
                  <a:srgbClr val="0B4687"/>
                </a:solidFill>
              </a:rPr>
              <a:t>3</a:t>
            </a:r>
            <a:r>
              <a:rPr lang="ko-KR" altLang="en-US" b="1" dirty="0">
                <a:solidFill>
                  <a:srgbClr val="0B4687"/>
                </a:solidFill>
              </a:rPr>
              <a:t>차례에 걸쳐 고객 인터뷰 진행</a:t>
            </a:r>
            <a:endParaRPr lang="en-US" altLang="ko-KR" b="1" dirty="0">
              <a:solidFill>
                <a:srgbClr val="0B4687"/>
              </a:solidFill>
            </a:endParaRPr>
          </a:p>
          <a:p>
            <a:r>
              <a:rPr lang="en-US" altLang="ko-KR" sz="900" b="1" dirty="0">
                <a:solidFill>
                  <a:srgbClr val="0B4687"/>
                </a:solidFill>
              </a:rPr>
              <a:t> </a:t>
            </a: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장애인 고객 </a:t>
            </a:r>
            <a:r>
              <a:rPr lang="en-US" altLang="ko-KR" sz="1400" dirty="0">
                <a:solidFill>
                  <a:srgbClr val="0B4687"/>
                </a:solidFill>
              </a:rPr>
              <a:t>15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비장애인 고객 </a:t>
            </a:r>
            <a:r>
              <a:rPr lang="en-US" altLang="ko-KR" sz="1400" dirty="0">
                <a:solidFill>
                  <a:srgbClr val="0B4687"/>
                </a:solidFill>
              </a:rPr>
              <a:t>35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키오스크 사용 </a:t>
            </a:r>
            <a:r>
              <a:rPr lang="ko-KR" altLang="en-US" sz="1400" dirty="0" err="1">
                <a:solidFill>
                  <a:srgbClr val="0B4687"/>
                </a:solidFill>
              </a:rPr>
              <a:t>업장</a:t>
            </a:r>
            <a:r>
              <a:rPr lang="ko-KR" altLang="en-US" sz="1400" dirty="0">
                <a:solidFill>
                  <a:srgbClr val="0B4687"/>
                </a:solidFill>
              </a:rPr>
              <a:t> </a:t>
            </a:r>
            <a:r>
              <a:rPr lang="en-US" altLang="ko-KR" sz="1400" dirty="0">
                <a:solidFill>
                  <a:srgbClr val="0B4687"/>
                </a:solidFill>
              </a:rPr>
              <a:t>3</a:t>
            </a:r>
            <a:r>
              <a:rPr lang="ko-KR" altLang="en-US" sz="1400" dirty="0">
                <a:solidFill>
                  <a:srgbClr val="0B4687"/>
                </a:solidFill>
              </a:rPr>
              <a:t>곳</a:t>
            </a:r>
            <a:endParaRPr lang="en-US" altLang="ko-KR" sz="1400" dirty="0">
              <a:solidFill>
                <a:srgbClr val="0B46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AAB9FF-CAF4-4CC6-A417-03763C69FAAC}"/>
              </a:ext>
            </a:extLst>
          </p:cNvPr>
          <p:cNvSpPr/>
          <p:nvPr/>
        </p:nvSpPr>
        <p:spPr>
          <a:xfrm>
            <a:off x="8872337" y="337715"/>
            <a:ext cx="1954293" cy="47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실버버튼</a:t>
            </a:r>
            <a:r>
              <a:rPr lang="ko-KR" altLang="en-US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최종 발표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AF21E4-2B60-40E6-B5FD-F5AB3952FEA8}"/>
              </a:ext>
            </a:extLst>
          </p:cNvPr>
          <p:cNvGrpSpPr/>
          <p:nvPr/>
        </p:nvGrpSpPr>
        <p:grpSpPr>
          <a:xfrm>
            <a:off x="10933970" y="398584"/>
            <a:ext cx="890930" cy="995516"/>
            <a:chOff x="6400800" y="398584"/>
            <a:chExt cx="5424100" cy="606083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8AE3729-B065-4865-8CEB-994912929817}"/>
                </a:ext>
              </a:extLst>
            </p:cNvPr>
            <p:cNvSpPr/>
            <p:nvPr/>
          </p:nvSpPr>
          <p:spPr>
            <a:xfrm>
              <a:off x="6400800" y="398584"/>
              <a:ext cx="5424100" cy="6060832"/>
            </a:xfrm>
            <a:prstGeom prst="roundRect">
              <a:avLst>
                <a:gd name="adj" fmla="val 9549"/>
              </a:avLst>
            </a:prstGeom>
            <a:solidFill>
              <a:srgbClr val="0B4687"/>
            </a:solidFill>
            <a:ln w="63500">
              <a:solidFill>
                <a:srgbClr val="126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847F2EF-CF65-4432-AB36-DE52703C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502" y="990905"/>
              <a:ext cx="4876190" cy="487619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F16A0-410B-41D8-B883-F944E9D95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7" t="13346" r="6443" b="6176"/>
          <a:stretch/>
        </p:blipFill>
        <p:spPr>
          <a:xfrm>
            <a:off x="2780328" y="2098804"/>
            <a:ext cx="7760672" cy="40845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1AA9B5-3A35-4B63-89C0-4B0EAD32D1ED}"/>
              </a:ext>
            </a:extLst>
          </p:cNvPr>
          <p:cNvSpPr txBox="1"/>
          <p:nvPr/>
        </p:nvSpPr>
        <p:spPr>
          <a:xfrm>
            <a:off x="334963" y="4958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동기 및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C1C6E8-7091-475B-9A22-0FD32979E232}"/>
              </a:ext>
            </a:extLst>
          </p:cNvPr>
          <p:cNvSpPr txBox="1"/>
          <p:nvPr/>
        </p:nvSpPr>
        <p:spPr>
          <a:xfrm>
            <a:off x="335271" y="939419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컨셉 및 </a:t>
            </a:r>
            <a:r>
              <a:rPr lang="ko-KR" altLang="en-US" sz="1600" dirty="0" err="1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차별점</a:t>
            </a:r>
            <a:endParaRPr lang="ko-KR" altLang="en-US" sz="1600" dirty="0">
              <a:solidFill>
                <a:srgbClr val="7DADC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B9B27-7E48-4FF6-B619-1DBEF461C373}"/>
              </a:ext>
            </a:extLst>
          </p:cNvPr>
          <p:cNvSpPr txBox="1"/>
          <p:nvPr/>
        </p:nvSpPr>
        <p:spPr>
          <a:xfrm>
            <a:off x="329988" y="13679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B468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인터뷰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EE337-0CF0-4347-9F55-510D22758106}"/>
              </a:ext>
            </a:extLst>
          </p:cNvPr>
          <p:cNvSpPr txBox="1"/>
          <p:nvPr/>
        </p:nvSpPr>
        <p:spPr>
          <a:xfrm>
            <a:off x="335271" y="1939762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MVP </a:t>
            </a:r>
            <a:r>
              <a:rPr lang="ko-KR" altLang="en-US" sz="1600" dirty="0">
                <a:solidFill>
                  <a:srgbClr val="7DADC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A19803-7436-4E99-BE28-F5BCECAA4193}"/>
              </a:ext>
            </a:extLst>
          </p:cNvPr>
          <p:cNvSpPr/>
          <p:nvPr/>
        </p:nvSpPr>
        <p:spPr>
          <a:xfrm>
            <a:off x="2791605" y="699056"/>
            <a:ext cx="5412327" cy="1390087"/>
          </a:xfrm>
          <a:prstGeom prst="roundRect">
            <a:avLst>
              <a:gd name="adj" fmla="val 2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0B4687"/>
                </a:solidFill>
              </a:rPr>
              <a:t>총 </a:t>
            </a:r>
            <a:r>
              <a:rPr lang="en-US" altLang="ko-KR" b="1" dirty="0">
                <a:solidFill>
                  <a:srgbClr val="0B4687"/>
                </a:solidFill>
              </a:rPr>
              <a:t>3</a:t>
            </a:r>
            <a:r>
              <a:rPr lang="ko-KR" altLang="en-US" b="1" dirty="0">
                <a:solidFill>
                  <a:srgbClr val="0B4687"/>
                </a:solidFill>
              </a:rPr>
              <a:t>차례에 걸쳐 고객 인터뷰 진행</a:t>
            </a:r>
            <a:endParaRPr lang="en-US" altLang="ko-KR" b="1" dirty="0">
              <a:solidFill>
                <a:srgbClr val="0B4687"/>
              </a:solidFill>
            </a:endParaRPr>
          </a:p>
          <a:p>
            <a:r>
              <a:rPr lang="en-US" altLang="ko-KR" sz="900" b="1" dirty="0">
                <a:solidFill>
                  <a:srgbClr val="0B4687"/>
                </a:solidFill>
              </a:rPr>
              <a:t> </a:t>
            </a: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장애인 고객 </a:t>
            </a:r>
            <a:r>
              <a:rPr lang="en-US" altLang="ko-KR" sz="1400" dirty="0">
                <a:solidFill>
                  <a:srgbClr val="0B4687"/>
                </a:solidFill>
              </a:rPr>
              <a:t>14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비장애인 고객 </a:t>
            </a:r>
            <a:r>
              <a:rPr lang="en-US" altLang="ko-KR" sz="1400" dirty="0">
                <a:solidFill>
                  <a:srgbClr val="0B4687"/>
                </a:solidFill>
              </a:rPr>
              <a:t>35</a:t>
            </a:r>
            <a:r>
              <a:rPr lang="ko-KR" altLang="en-US" sz="1400" dirty="0">
                <a:solidFill>
                  <a:srgbClr val="0B4687"/>
                </a:solidFill>
              </a:rPr>
              <a:t>명</a:t>
            </a:r>
            <a:endParaRPr lang="en-US" altLang="ko-KR" sz="1400" dirty="0">
              <a:solidFill>
                <a:srgbClr val="0B4687"/>
              </a:solidFill>
            </a:endParaRPr>
          </a:p>
          <a:p>
            <a:pPr lvl="1"/>
            <a:r>
              <a:rPr lang="ko-KR" altLang="en-US" sz="1400" dirty="0">
                <a:solidFill>
                  <a:srgbClr val="0B4687"/>
                </a:solidFill>
              </a:rPr>
              <a:t>키오스크 사용 </a:t>
            </a:r>
            <a:r>
              <a:rPr lang="ko-KR" altLang="en-US" sz="1400" dirty="0" err="1">
                <a:solidFill>
                  <a:srgbClr val="0B4687"/>
                </a:solidFill>
              </a:rPr>
              <a:t>업장</a:t>
            </a:r>
            <a:r>
              <a:rPr lang="ko-KR" altLang="en-US" sz="1400" dirty="0">
                <a:solidFill>
                  <a:srgbClr val="0B4687"/>
                </a:solidFill>
              </a:rPr>
              <a:t> </a:t>
            </a:r>
            <a:r>
              <a:rPr lang="en-US" altLang="ko-KR" sz="1400" dirty="0">
                <a:solidFill>
                  <a:srgbClr val="0B4687"/>
                </a:solidFill>
              </a:rPr>
              <a:t>3</a:t>
            </a:r>
            <a:r>
              <a:rPr lang="ko-KR" altLang="en-US" sz="1400" dirty="0">
                <a:solidFill>
                  <a:srgbClr val="0B4687"/>
                </a:solidFill>
              </a:rPr>
              <a:t>곳</a:t>
            </a:r>
            <a:endParaRPr lang="en-US" altLang="ko-KR" sz="1400" dirty="0">
              <a:solidFill>
                <a:srgbClr val="0B46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7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590</Words>
  <Application>Microsoft Office PowerPoint</Application>
  <PresentationFormat>와이드스크린</PresentationFormat>
  <Paragraphs>129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KoPub돋움체 Medium</vt:lpstr>
      <vt:lpstr>IM혜민 Regular</vt:lpstr>
      <vt:lpstr>맑은 고딕</vt:lpstr>
      <vt:lpstr>Wingdings</vt:lpstr>
      <vt:lpstr>KoPub돋움체 Bold</vt:lpstr>
      <vt:lpstr>Arial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jinwoo kim</dc:creator>
  <cp:lastModifiedBy>jinwoo kim</cp:lastModifiedBy>
  <cp:revision>34</cp:revision>
  <dcterms:created xsi:type="dcterms:W3CDTF">2021-12-06T14:44:06Z</dcterms:created>
  <dcterms:modified xsi:type="dcterms:W3CDTF">2022-01-12T07:04:52Z</dcterms:modified>
</cp:coreProperties>
</file>